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9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FAFE"/>
    <a:srgbClr val="111111"/>
    <a:srgbClr val="BF179B"/>
    <a:srgbClr val="86507E"/>
    <a:srgbClr val="E1CD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7884" autoAdjust="0"/>
  </p:normalViewPr>
  <p:slideViewPr>
    <p:cSldViewPr snapToGrid="0">
      <p:cViewPr varScale="1">
        <p:scale>
          <a:sx n="101" d="100"/>
          <a:sy n="101" d="100"/>
        </p:scale>
        <p:origin x="-9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43FAE-8680-4728-9588-68480CB53EE0}" type="datetimeFigureOut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08B7-4030-4DBD-866E-D80E842FA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AEC51-2194-44C2-9031-C37898F10D4F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0DA4-1743-476A-864D-2FA15A9E9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23B2-26FD-4097-88C6-F8E7DB9CED4F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E192-5B59-459A-95F7-2C1FBDC19B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D159-CB7D-4ECF-A1A2-317C0572E7AC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DD9FA-C48F-402F-9137-6924A9E2B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44FB-4D71-4992-BB7A-ADF8E54C3607}" type="datetimeFigureOut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693B-6CCD-4972-BA02-6855BA17A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62C20-C4D9-4EFB-99CE-601482E3B3B9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B312-323B-4F00-AB3B-4A466834B4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95EE7-86A6-4CB5-BDD1-06AB9FD7275A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DCF0-DA6B-412A-82F7-7E921C198A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E60E-FB74-4C22-B74F-BA58E42585C5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61827-F924-46C8-ADAA-F429530B7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BA234-13F5-4645-B96D-F030A24D8136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07A1C-2449-4819-B400-371CE25021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E46C2-BF43-4F59-B812-393390CFEEA0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9482-3B35-4B1A-BBD0-9FE1CB13AE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A5AE2-3695-42FE-B388-F6369AF4434B}" type="datetimeFigureOut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7FFE-B2FD-44D0-86F5-03555FA0D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65BA23-4BB9-4058-BE4E-FE755CD2CA08}" type="datetimeFigureOut">
              <a:rPr lang="en-US"/>
              <a:pPr>
                <a:defRPr/>
              </a:pPr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C7D416-6438-4AFA-AB30-9B5DCB7D5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1" r:id="rId2"/>
    <p:sldLayoutId id="2147483973" r:id="rId3"/>
    <p:sldLayoutId id="2147483970" r:id="rId4"/>
    <p:sldLayoutId id="2147483969" r:id="rId5"/>
    <p:sldLayoutId id="2147483968" r:id="rId6"/>
    <p:sldLayoutId id="2147483967" r:id="rId7"/>
    <p:sldLayoutId id="2147483966" r:id="rId8"/>
    <p:sldLayoutId id="2147483974" r:id="rId9"/>
    <p:sldLayoutId id="2147483965" r:id="rId10"/>
    <p:sldLayoutId id="21474839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1"/>
          <p:cNvSpPr>
            <a:spLocks noGrp="1"/>
          </p:cNvSpPr>
          <p:nvPr>
            <p:ph type="subTitle" idx="1"/>
          </p:nvPr>
        </p:nvSpPr>
        <p:spPr>
          <a:xfrm>
            <a:off x="1133475" y="1820863"/>
            <a:ext cx="7019925" cy="3240087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Отчет об исполнении бюджета </a:t>
            </a:r>
            <a:r>
              <a:rPr lang="ru-RU" sz="3600" b="1" smtClean="0">
                <a:latin typeface="Arial" charset="0"/>
                <a:ea typeface="Cambria Math" pitchFamily="18" charset="0"/>
                <a:cs typeface="Times New Roman" pitchFamily="18" charset="0"/>
              </a:rPr>
              <a:t>Первомайского </a:t>
            </a:r>
            <a:r>
              <a:rPr lang="ru-RU" sz="3600" b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сельского поселения </a:t>
            </a:r>
            <a:r>
              <a:rPr lang="ru-RU" sz="3600" b="1" smtClean="0">
                <a:latin typeface="Arial" charset="0"/>
                <a:ea typeface="Cambria Math" pitchFamily="18" charset="0"/>
                <a:cs typeface="Times New Roman" pitchFamily="18" charset="0"/>
              </a:rPr>
              <a:t>Первомайского</a:t>
            </a:r>
            <a:r>
              <a:rPr lang="ru-RU" sz="3600" b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района </a:t>
            </a:r>
            <a:r>
              <a:rPr lang="ru-RU" sz="3600" b="1" smtClean="0">
                <a:latin typeface="Arial" charset="0"/>
                <a:ea typeface="Cambria Math" pitchFamily="18" charset="0"/>
                <a:cs typeface="Times New Roman" pitchFamily="18" charset="0"/>
              </a:rPr>
              <a:t>Томской области </a:t>
            </a:r>
          </a:p>
          <a:p>
            <a:pPr algn="ctr" eaLnBrk="1" hangingPunct="1"/>
            <a:r>
              <a:rPr lang="ru-RU" sz="3600" b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за 2016 год</a:t>
            </a:r>
            <a:endParaRPr lang="en-US" sz="3600" b="1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66825" y="1549400"/>
            <a:ext cx="7142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Первомайского сельского поселения в 2016 году </a:t>
            </a:r>
          </a:p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социальную политику составили 2315,0 тыс. руб.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1479550" y="3003550"/>
            <a:ext cx="2628900" cy="189547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r>
              <a:rPr lang="ru-RU"/>
              <a:t>Социальные выплаты</a:t>
            </a:r>
          </a:p>
          <a:p>
            <a:r>
              <a:rPr lang="ru-RU"/>
              <a:t>населению</a:t>
            </a:r>
          </a:p>
          <a:p>
            <a:r>
              <a:rPr lang="ru-RU"/>
              <a:t>135,0 тыс.руб.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5080000" y="3025775"/>
            <a:ext cx="2517775" cy="18589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r>
              <a:rPr lang="ru-RU"/>
              <a:t>Охрана семьи и </a:t>
            </a:r>
          </a:p>
          <a:p>
            <a:r>
              <a:rPr lang="ru-RU"/>
              <a:t>детства</a:t>
            </a:r>
          </a:p>
          <a:p>
            <a:r>
              <a:rPr lang="ru-RU"/>
              <a:t>2112,0 тыс.руб.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11263" y="463550"/>
            <a:ext cx="6994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6538" y="1065213"/>
            <a:ext cx="6708775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физическую культуру и спорт</a:t>
            </a:r>
          </a:p>
          <a:p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составили  663,6 тыс. руб.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070100"/>
            <a:ext cx="2782888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815975" y="293688"/>
            <a:ext cx="7634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sz="quarter" idx="13"/>
          </p:nvPr>
        </p:nvSpPr>
        <p:spPr>
          <a:xfrm>
            <a:off x="1255713" y="550863"/>
            <a:ext cx="6889750" cy="930275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2400" smtClean="0"/>
              <a:t>Администрация </a:t>
            </a:r>
            <a:r>
              <a:rPr lang="ru-RU" sz="2400" smtClean="0">
                <a:latin typeface="Arial" charset="0"/>
              </a:rPr>
              <a:t>Первомайского</a:t>
            </a:r>
            <a:r>
              <a:rPr lang="ru-RU" sz="2400" smtClean="0"/>
              <a:t> сельского поселения </a:t>
            </a:r>
            <a:r>
              <a:rPr lang="ru-RU" sz="2400" smtClean="0">
                <a:latin typeface="Arial" charset="0"/>
              </a:rPr>
              <a:t>Первомайского</a:t>
            </a:r>
            <a:r>
              <a:rPr lang="ru-RU" sz="2400" smtClean="0"/>
              <a:t> района</a:t>
            </a:r>
            <a:r>
              <a:rPr lang="ru-RU" sz="2400" smtClean="0">
                <a:latin typeface="Arial" charset="0"/>
              </a:rPr>
              <a:t> Томской области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2400" smtClean="0">
                <a:latin typeface="Arial" charset="0"/>
              </a:rPr>
              <a:t>Основные параметры исполнения бюджета за 2016 год</a:t>
            </a:r>
          </a:p>
          <a:p>
            <a:pPr algn="ctr" eaLnBrk="1" hangingPunct="1">
              <a:buFont typeface="Georgia" pitchFamily="18" charset="0"/>
              <a:buNone/>
            </a:pPr>
            <a:endParaRPr lang="ru-RU" smtClean="0">
              <a:latin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96988" y="2790825"/>
          <a:ext cx="6916737" cy="2120900"/>
        </p:xfrm>
        <a:graphic>
          <a:graphicData uri="http://schemas.openxmlformats.org/drawingml/2006/table">
            <a:tbl>
              <a:tblPr/>
              <a:tblGrid>
                <a:gridCol w="1889125"/>
                <a:gridCol w="2127250"/>
                <a:gridCol w="2900362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onstantia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63811,9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63019,5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onstantia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64715,7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56007,7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onstantia" pitchFamily="18" charset="0"/>
                          <a:cs typeface="Times New Roman" pitchFamily="18" charset="0"/>
                        </a:rPr>
                        <a:t>-Дефицит/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Constant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onstantia" pitchFamily="18" charset="0"/>
                          <a:cs typeface="Times New Roman" pitchFamily="18" charset="0"/>
                        </a:rPr>
                        <a:t>+Профицит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-903,8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7011,8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1778000" y="2678113"/>
            <a:ext cx="758825" cy="682625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604000" y="2689225"/>
            <a:ext cx="698500" cy="671513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3944" y="3410755"/>
            <a:ext cx="3208986" cy="1290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Налоговые и неналоговые (собственные)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9070" y="5160135"/>
            <a:ext cx="3208986" cy="129003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Безвозмездные поступления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749425" y="4662488"/>
            <a:ext cx="760413" cy="50165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654800" y="4567238"/>
            <a:ext cx="696913" cy="67310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1393825" y="1503363"/>
            <a:ext cx="628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2400" b="1"/>
              <a:t>ДОХОДЫ БЮДЖЕТА 63811,9 ТЫС.РУБ</a:t>
            </a:r>
            <a:r>
              <a:rPr lang="ru-RU"/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57813" y="3586163"/>
            <a:ext cx="3152775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18879,2 тыс.руб.</a:t>
            </a:r>
            <a:r>
              <a:rPr lang="ru-RU"/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 rot="10794532" flipV="1">
            <a:off x="5497513" y="5472113"/>
            <a:ext cx="2762250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r>
              <a:rPr lang="ru-RU" b="1"/>
              <a:t>44140,3 тыс.руб.</a:t>
            </a:r>
            <a:r>
              <a:rPr lang="ru-RU"/>
              <a:t> 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239838" y="454025"/>
            <a:ext cx="7040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sz="quarter" idx="13"/>
          </p:nvPr>
        </p:nvSpPr>
        <p:spPr>
          <a:xfrm>
            <a:off x="1385888" y="744538"/>
            <a:ext cx="6911975" cy="7493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400" smtClean="0">
                <a:solidFill>
                  <a:schemeClr val="tx1"/>
                </a:solidFill>
              </a:rPr>
              <a:t>Администрация Первомайского сельского поселения</a:t>
            </a:r>
          </a:p>
          <a:p>
            <a:pPr algn="ctr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2400" smtClean="0">
                <a:solidFill>
                  <a:schemeClr val="tx1"/>
                </a:solidFill>
              </a:rPr>
              <a:t> Первомайского района Томской области</a:t>
            </a:r>
            <a:endParaRPr lang="ru-RU" sz="60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2902" y="3284112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Налоговые доходы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14716,0 тыс. руб.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93950" y="1891048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Акцизы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4638,5 тыс. руб.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94986" y="1927537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НДФЛ 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7930,6 тыс. 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52693" y="3998890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ЕСХН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0,5 тыс. руб.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30074" y="4975538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Земельный налог 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985,9 тыс.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1391" y="3852929"/>
            <a:ext cx="2601533" cy="88864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101600">
              <a:schemeClr val="accent1">
                <a:lumMod val="40000"/>
                <a:lumOff val="6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Налог на имущество физических лиц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1160,5 тыс. руб.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44850" y="2820988"/>
            <a:ext cx="387350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5743575" y="2884488"/>
            <a:ext cx="387350" cy="309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0" idx="3"/>
          </p:cNvCxnSpPr>
          <p:nvPr/>
        </p:nvCxnSpPr>
        <p:spPr>
          <a:xfrm flipV="1">
            <a:off x="3003550" y="4173538"/>
            <a:ext cx="512763" cy="12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0" idx="0"/>
            <a:endCxn id="0" idx="2"/>
          </p:cNvCxnSpPr>
          <p:nvPr/>
        </p:nvCxnSpPr>
        <p:spPr>
          <a:xfrm flipH="1" flipV="1">
            <a:off x="4713288" y="4173538"/>
            <a:ext cx="17462" cy="801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0" idx="3"/>
          </p:cNvCxnSpPr>
          <p:nvPr/>
        </p:nvCxnSpPr>
        <p:spPr>
          <a:xfrm>
            <a:off x="6015038" y="3729038"/>
            <a:ext cx="320675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69925" y="2420938"/>
            <a:ext cx="2343150" cy="130175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chemeClr val="tx1"/>
                </a:solidFill>
                <a:cs typeface="Arial" charset="0"/>
              </a:rPr>
              <a:t>Доходы от использования имущества      4068,4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95650" y="2481263"/>
            <a:ext cx="2625725" cy="23256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chemeClr val="tx1"/>
                </a:solidFill>
                <a:cs typeface="Arial" charset="0"/>
              </a:rPr>
              <a:t>Доходы от продажи материальных и нематериальных активов </a:t>
            </a:r>
          </a:p>
          <a:p>
            <a:pPr>
              <a:defRPr/>
            </a:pPr>
            <a:r>
              <a:rPr lang="ru-RU" b="1">
                <a:solidFill>
                  <a:schemeClr val="tx1"/>
                </a:solidFill>
                <a:cs typeface="Arial" charset="0"/>
              </a:rPr>
              <a:t>84,8 тыс.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16663" y="3683000"/>
            <a:ext cx="2574925" cy="20335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>
                <a:solidFill>
                  <a:schemeClr val="tx1"/>
                </a:solidFill>
                <a:cs typeface="Arial" charset="0"/>
              </a:rPr>
              <a:t>Прочие неналоговые доходы </a:t>
            </a:r>
          </a:p>
          <a:p>
            <a:pPr>
              <a:defRPr/>
            </a:pPr>
            <a:r>
              <a:rPr lang="ru-RU" b="1">
                <a:solidFill>
                  <a:schemeClr val="tx1"/>
                </a:solidFill>
                <a:cs typeface="Arial" charset="0"/>
              </a:rPr>
              <a:t>10,0 тыс.руб.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2286000" y="1287463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Неналоговые доходы</a:t>
            </a:r>
          </a:p>
          <a:p>
            <a:r>
              <a:rPr lang="ru-RU" sz="2000" b="1"/>
              <a:t>4163,2 тыс. руб.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546225" y="242888"/>
            <a:ext cx="67405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155322" y="1519707"/>
            <a:ext cx="3000779" cy="128788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Безвозмездные поступления  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  </a:t>
            </a:r>
            <a:r>
              <a:rPr lang="ru-RU" b="1">
                <a:solidFill>
                  <a:schemeClr val="tx1"/>
                </a:solidFill>
                <a:cs typeface="Arial" charset="0"/>
              </a:rPr>
              <a:t>44140,3 </a:t>
            </a:r>
            <a:r>
              <a:rPr lang="ru-RU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6" name="Овал 5"/>
          <p:cNvSpPr/>
          <p:nvPr/>
        </p:nvSpPr>
        <p:spPr>
          <a:xfrm>
            <a:off x="6426558" y="2805448"/>
            <a:ext cx="1955442" cy="9551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Субвенции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2112,0 тыс. руб.</a:t>
            </a:r>
          </a:p>
        </p:txBody>
      </p:sp>
      <p:sp>
        <p:nvSpPr>
          <p:cNvPr id="7" name="Овал 6"/>
          <p:cNvSpPr/>
          <p:nvPr/>
        </p:nvSpPr>
        <p:spPr>
          <a:xfrm>
            <a:off x="551644" y="2790422"/>
            <a:ext cx="2719590" cy="108611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Дотации бюджетам сельских поселений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4203,2 тыс. руб.</a:t>
            </a:r>
          </a:p>
        </p:txBody>
      </p:sp>
      <p:sp>
        <p:nvSpPr>
          <p:cNvPr id="8" name="Овал 7"/>
          <p:cNvSpPr/>
          <p:nvPr/>
        </p:nvSpPr>
        <p:spPr>
          <a:xfrm>
            <a:off x="1515413" y="4243588"/>
            <a:ext cx="2719590" cy="130720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Прочие межбюджетные трансферты</a:t>
            </a:r>
          </a:p>
          <a:p>
            <a:pPr>
              <a:defRPr/>
            </a:pPr>
            <a:r>
              <a:rPr lang="ru-RU" b="1">
                <a:solidFill>
                  <a:schemeClr val="tx1"/>
                </a:solidFill>
                <a:cs typeface="Arial" charset="0"/>
              </a:rPr>
              <a:t>38980,9 </a:t>
            </a:r>
            <a:r>
              <a:rPr lang="ru-RU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9" name="Овал 8"/>
          <p:cNvSpPr/>
          <p:nvPr/>
        </p:nvSpPr>
        <p:spPr>
          <a:xfrm>
            <a:off x="4488285" y="3902299"/>
            <a:ext cx="3316311" cy="17386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Возврат остатков субсидий, субвенций и иных МБТ</a:t>
            </a:r>
          </a:p>
          <a:p>
            <a:pPr>
              <a:defRPr/>
            </a:pPr>
            <a:r>
              <a:rPr lang="ru-RU" b="1">
                <a:solidFill>
                  <a:schemeClr val="tx1"/>
                </a:solidFill>
                <a:cs typeface="Arial" charset="0"/>
              </a:rPr>
              <a:t>1155,8 </a:t>
            </a:r>
            <a:r>
              <a:rPr lang="ru-RU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579813" y="2781300"/>
            <a:ext cx="554037" cy="153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151438" y="2781300"/>
            <a:ext cx="747712" cy="1095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0" idx="6"/>
          </p:cNvCxnSpPr>
          <p:nvPr/>
        </p:nvCxnSpPr>
        <p:spPr>
          <a:xfrm>
            <a:off x="6156325" y="2163763"/>
            <a:ext cx="862013" cy="682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755900" y="2524125"/>
            <a:ext cx="579438" cy="33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890588" y="350838"/>
            <a:ext cx="7362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4813" y="1485900"/>
            <a:ext cx="4911725" cy="825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РАСХОДЫ</a:t>
            </a:r>
          </a:p>
          <a:p>
            <a:pPr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 НА ОБЩЕГОСУДАРСТВЕННЫЕ ВОПРОСЫ </a:t>
            </a:r>
          </a:p>
          <a:p>
            <a:pPr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9248,0 </a:t>
            </a: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тыс. руб. </a:t>
            </a:r>
            <a:endParaRPr lang="ru-RU" sz="1600"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371600"/>
            <a:ext cx="299561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614" name="Group 38"/>
          <p:cNvGraphicFramePr>
            <a:graphicFrameLocks noGrp="1"/>
          </p:cNvGraphicFramePr>
          <p:nvPr/>
        </p:nvGraphicFramePr>
        <p:xfrm>
          <a:off x="363538" y="3355975"/>
          <a:ext cx="7848600" cy="2995613"/>
        </p:xfrm>
        <a:graphic>
          <a:graphicData uri="http://schemas.openxmlformats.org/drawingml/2006/table">
            <a:tbl>
              <a:tblPr/>
              <a:tblGrid>
                <a:gridCol w="5119687"/>
                <a:gridCol w="2728913"/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(тыс. руб.)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                                   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муниципального образования (Главы сельского поселения)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613,2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Администрации Первомайского сельского поселения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6911,6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1428,9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3" name="TextBox 3"/>
          <p:cNvSpPr txBox="1">
            <a:spLocks noChangeArrowheads="1"/>
          </p:cNvSpPr>
          <p:nvPr/>
        </p:nvSpPr>
        <p:spPr bwMode="auto">
          <a:xfrm>
            <a:off x="330200" y="2432050"/>
            <a:ext cx="52562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На оплату расходов по всем общегосударственным </a:t>
            </a:r>
          </a:p>
          <a:p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вопросам Первомайского сельского поселения: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825500" y="303213"/>
            <a:ext cx="7700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62363" y="1474788"/>
            <a:ext cx="5238750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Расходы на дорожное хозяйство (дорожные фонды) в 2016 году составили 4408,1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тыс. руб.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  <p:pic>
        <p:nvPicPr>
          <p:cNvPr id="20482" name="Рисунок 2" descr="f229b4265517c2ad17ea992c9ab1485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2463800"/>
            <a:ext cx="30480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9975" y="3111500"/>
            <a:ext cx="3540125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73125" y="398463"/>
            <a:ext cx="7634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3250" y="1943100"/>
            <a:ext cx="4500563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Расходы на жилищно-коммунальное хозяйство составили 3894,2 тыс. руб.</a:t>
            </a:r>
            <a:endParaRPr lang="ru-RU"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838" y="2162175"/>
            <a:ext cx="313055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able"/>
          <p:cNvSpPr>
            <a:spLocks noEditPoints="1" noChangeArrowheads="1"/>
          </p:cNvSpPr>
          <p:nvPr/>
        </p:nvSpPr>
        <p:spPr bwMode="auto">
          <a:xfrm>
            <a:off x="5746750" y="4899025"/>
            <a:ext cx="3214688" cy="1809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/>
              <a:t>Благоустройство</a:t>
            </a:r>
          </a:p>
          <a:p>
            <a:pPr>
              <a:defRPr/>
            </a:pPr>
            <a:r>
              <a:rPr lang="ru-RU"/>
              <a:t>2156,2 тыс.руб.</a:t>
            </a:r>
          </a:p>
        </p:txBody>
      </p:sp>
      <p:sp>
        <p:nvSpPr>
          <p:cNvPr id="26634" name="table"/>
          <p:cNvSpPr>
            <a:spLocks noEditPoints="1" noChangeArrowheads="1"/>
          </p:cNvSpPr>
          <p:nvPr/>
        </p:nvSpPr>
        <p:spPr bwMode="auto">
          <a:xfrm>
            <a:off x="3143250" y="3929063"/>
            <a:ext cx="3187700" cy="1809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solidFill>
            <a:srgbClr val="54FAF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/>
              <a:t>Жилищное хозяйство</a:t>
            </a:r>
          </a:p>
          <a:p>
            <a:pPr>
              <a:defRPr/>
            </a:pPr>
            <a:r>
              <a:rPr lang="ru-RU"/>
              <a:t>18115,5 тыс.руб.</a:t>
            </a:r>
          </a:p>
        </p:txBody>
      </p:sp>
      <p:sp>
        <p:nvSpPr>
          <p:cNvPr id="26635" name="table"/>
          <p:cNvSpPr>
            <a:spLocks noEditPoints="1" noChangeArrowheads="1"/>
          </p:cNvSpPr>
          <p:nvPr/>
        </p:nvSpPr>
        <p:spPr bwMode="auto">
          <a:xfrm>
            <a:off x="506413" y="4826000"/>
            <a:ext cx="3389312" cy="1809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solidFill>
            <a:srgbClr val="54FAF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/>
              <a:t>Коммунальное хозяйство</a:t>
            </a:r>
          </a:p>
          <a:p>
            <a:pPr>
              <a:defRPr/>
            </a:pPr>
            <a:r>
              <a:rPr lang="ru-RU"/>
              <a:t>18674,5 тыс.руб.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060450" y="425450"/>
            <a:ext cx="715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404040"/>
                </a:solidFill>
              </a:rPr>
              <a:t>Администрация Первомайского сельского поселения </a:t>
            </a:r>
          </a:p>
          <a:p>
            <a:r>
              <a:rPr lang="ru-RU">
                <a:solidFill>
                  <a:srgbClr val="404040"/>
                </a:solidFill>
              </a:rPr>
              <a:t>Первомайского района Томской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1043</TotalTime>
  <Words>338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Georgia</vt:lpstr>
      <vt:lpstr>Constantia</vt:lpstr>
      <vt:lpstr>Cambria Math</vt:lpstr>
      <vt:lpstr>Times New Roman</vt:lpstr>
      <vt:lpstr>Slipstream</vt:lpstr>
      <vt:lpstr>Slipstream</vt:lpstr>
      <vt:lpstr>Slipstream</vt:lpstr>
      <vt:lpstr>Slipstream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Finansist</cp:lastModifiedBy>
  <cp:revision>160</cp:revision>
  <dcterms:created xsi:type="dcterms:W3CDTF">2014-09-16T21:39:42Z</dcterms:created>
  <dcterms:modified xsi:type="dcterms:W3CDTF">2017-05-26T09:02:23Z</dcterms:modified>
</cp:coreProperties>
</file>